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8" r:id="rId10"/>
  </p:sldIdLst>
  <p:sldSz cx="12193588" cy="6858000"/>
  <p:notesSz cx="6858000" cy="9144000"/>
  <p:embeddedFontLst>
    <p:embeddedFont>
      <p:font typeface="Montserrat Medium" panose="00000600000000000000" pitchFamily="2" charset="-52"/>
      <p:regular r:id="rId12"/>
      <p:bold r:id="rId13"/>
      <p:italic r:id="rId14"/>
      <p:boldItalic r:id="rId15"/>
    </p:embeddedFont>
    <p:embeddedFont>
      <p:font typeface="Russo One" panose="020B0604020202020204" charset="0"/>
      <p:regular r:id="rId16"/>
    </p:embeddedFont>
    <p:embeddedFont>
      <p:font typeface="Tahoma" panose="020B0604030504040204" pitchFamily="3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  <p15:guide id="3" pos="340">
          <p15:clr>
            <a:srgbClr val="747775"/>
          </p15:clr>
        </p15:guide>
        <p15:guide id="4" orient="horz" pos="340">
          <p15:clr>
            <a:srgbClr val="747775"/>
          </p15:clr>
        </p15:guide>
        <p15:guide id="5" pos="7341">
          <p15:clr>
            <a:srgbClr val="747775"/>
          </p15:clr>
        </p15:guide>
        <p15:guide id="6" orient="horz" pos="3980">
          <p15:clr>
            <a:srgbClr val="747775"/>
          </p15:clr>
        </p15:guide>
        <p15:guide id="7" orient="horz" pos="807">
          <p15:clr>
            <a:srgbClr val="747775"/>
          </p15:clr>
        </p15:guide>
        <p15:guide id="8" orient="horz" pos="151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E91"/>
    <a:srgbClr val="848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09"/>
    <p:restoredTop sz="94615"/>
  </p:normalViewPr>
  <p:slideViewPr>
    <p:cSldViewPr snapToGrid="0">
      <p:cViewPr varScale="1">
        <p:scale>
          <a:sx n="112" d="100"/>
          <a:sy n="112" d="100"/>
        </p:scale>
        <p:origin x="126" y="558"/>
      </p:cViewPr>
      <p:guideLst>
        <p:guide orient="horz" pos="2160"/>
        <p:guide pos="3840"/>
        <p:guide pos="340"/>
        <p:guide orient="horz" pos="340"/>
        <p:guide pos="7341"/>
        <p:guide orient="horz" pos="3980"/>
        <p:guide orient="horz" pos="807"/>
        <p:guide orient="horz" pos="15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a3d4fcb6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a3d4fcb6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a3d4fcb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a3d4fcb6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a3d4fcb6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a3d4fcb6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a3d4fcb6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9a3d4fcb6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a3d4fcb6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9a3d4fcb6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a3d4fcb6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a3d4fcb6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a3d4fcb6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a3d4fcb6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a3d4fcb6e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9a3d4fcb6e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52" y="992767"/>
            <a:ext cx="113619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41" y="3778833"/>
            <a:ext cx="113619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7722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41" y="1474833"/>
            <a:ext cx="113619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41" y="4202967"/>
            <a:ext cx="113619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7722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7722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41" y="2867800"/>
            <a:ext cx="113619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7722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41" y="593367"/>
            <a:ext cx="1136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41" y="1536633"/>
            <a:ext cx="113619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7722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41" y="593367"/>
            <a:ext cx="1136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41" y="1536633"/>
            <a:ext cx="5333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834" y="1536633"/>
            <a:ext cx="5333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7722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41" y="593367"/>
            <a:ext cx="1136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7722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41" y="740800"/>
            <a:ext cx="37443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41" y="1852800"/>
            <a:ext cx="37443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7722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731" y="600200"/>
            <a:ext cx="84912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7722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600" y="-167"/>
            <a:ext cx="60966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35" y="1644233"/>
            <a:ext cx="53940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35" y="3737433"/>
            <a:ext cx="53940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648" y="965433"/>
            <a:ext cx="51165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7722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41" y="5640767"/>
            <a:ext cx="79992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7722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41" y="593367"/>
            <a:ext cx="11361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41" y="1536633"/>
            <a:ext cx="1136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7722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38662">
            <a:off x="-1700043" y="1634445"/>
            <a:ext cx="8264665" cy="685800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40000" y="1205063"/>
            <a:ext cx="11113200" cy="2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rgbClr val="383E91"/>
                </a:solidFill>
                <a:latin typeface="Russo One"/>
                <a:ea typeface="Russo One"/>
                <a:cs typeface="Russo One"/>
                <a:sym typeface="Russo One"/>
              </a:rPr>
              <a:t>Муниципальный этап олимпиады ВСОШ</a:t>
            </a: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rgbClr val="383E91"/>
                </a:solidFill>
                <a:latin typeface="Russo One"/>
                <a:ea typeface="Russo One"/>
                <a:cs typeface="Russo One"/>
                <a:sym typeface="Russo One"/>
              </a:rPr>
              <a:t>по технологии</a:t>
            </a:r>
            <a:endParaRPr lang="ru-RU" sz="2800" dirty="0">
              <a:solidFill>
                <a:schemeClr val="dk2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40000" y="4147764"/>
            <a:ext cx="11113200" cy="22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Робототехника</a:t>
            </a:r>
            <a:endParaRPr sz="1600" dirty="0">
              <a:solidFill>
                <a:srgbClr val="383E9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Андросов Павел Сергеевич</a:t>
            </a:r>
            <a:endParaRPr lang="en-BZ" sz="1600" dirty="0">
              <a:solidFill>
                <a:srgbClr val="383E9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Возрастная категория 7 классы</a:t>
            </a:r>
            <a:endParaRPr sz="1600" dirty="0">
              <a:solidFill>
                <a:srgbClr val="383E9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chemeClr val="dk2"/>
              </a:solidFill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0987" y="-3396421"/>
            <a:ext cx="6993148" cy="807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00">
            <a:off x="-1159027" y="914614"/>
            <a:ext cx="2911495" cy="29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57674" y="3352763"/>
            <a:ext cx="2879775" cy="2503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105481" y="1740988"/>
            <a:ext cx="9418500" cy="28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600" dirty="0">
                <a:solidFill>
                  <a:srgbClr val="383E91"/>
                </a:solidFill>
                <a:latin typeface="Russo One" panose="020B0604020202020204" charset="0"/>
              </a:rPr>
              <a:t>Творческий проект</a:t>
            </a:r>
          </a:p>
        </p:txBody>
      </p:sp>
      <p:sp>
        <p:nvSpPr>
          <p:cNvPr id="83" name="Google Shape;83;p15"/>
          <p:cNvSpPr txBox="1"/>
          <p:nvPr/>
        </p:nvSpPr>
        <p:spPr>
          <a:xfrm>
            <a:off x="293488" y="107276"/>
            <a:ext cx="94185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3600" dirty="0">
                <a:solidFill>
                  <a:srgbClr val="383E91"/>
                </a:solidFill>
                <a:latin typeface="Russo One"/>
                <a:ea typeface="Russo One"/>
                <a:cs typeface="Russo One"/>
                <a:sym typeface="Russo One"/>
              </a:rPr>
              <a:t>Умный дом на базе </a:t>
            </a:r>
            <a:r>
              <a:rPr lang="ru-RU" sz="3600" dirty="0" err="1">
                <a:solidFill>
                  <a:srgbClr val="383E91"/>
                </a:solidFill>
                <a:latin typeface="Russo One"/>
                <a:ea typeface="Russo One"/>
                <a:cs typeface="Russo One"/>
                <a:sym typeface="Russo One"/>
              </a:rPr>
              <a:t>Arduino</a:t>
            </a:r>
            <a:endParaRPr lang="ru-RU" sz="2400" dirty="0">
              <a:solidFill>
                <a:schemeClr val="dk2"/>
              </a:solidFill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38662">
            <a:off x="-4905651" y="2640748"/>
            <a:ext cx="9503691" cy="685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3327" y="-3754512"/>
            <a:ext cx="6993148" cy="807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162" y="3170490"/>
            <a:ext cx="3086900" cy="272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882B4B-F1B7-EF50-7578-B28226677C1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186" t="-1652" r="16718" b="16255"/>
          <a:stretch/>
        </p:blipFill>
        <p:spPr>
          <a:xfrm>
            <a:off x="5436868" y="1740988"/>
            <a:ext cx="5442393" cy="40787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A40BE-FAED-A864-3DE3-643519ED74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40" t="446"/>
          <a:stretch/>
        </p:blipFill>
        <p:spPr>
          <a:xfrm>
            <a:off x="7927623" y="2489744"/>
            <a:ext cx="3838317" cy="4000055"/>
          </a:xfrm>
          <a:prstGeom prst="rect">
            <a:avLst/>
          </a:prstGeom>
        </p:spPr>
      </p:pic>
      <p:sp>
        <p:nvSpPr>
          <p:cNvPr id="96" name="Google Shape;96;p16"/>
          <p:cNvSpPr txBox="1"/>
          <p:nvPr/>
        </p:nvSpPr>
        <p:spPr>
          <a:xfrm>
            <a:off x="1516459" y="890206"/>
            <a:ext cx="9418500" cy="28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Современные технологии позволяют автоматизировать процессы в быту, делая дома комфортнее, безопаснее и </a:t>
            </a:r>
            <a:r>
              <a:rPr lang="ru-RU" sz="1600" dirty="0" err="1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энергоэффективнее</a:t>
            </a: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Arduino</a:t>
            </a: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 предоставляет доступный способ создания таких решений, что делает его идеальным инструментом для образовательных проектов.</a:t>
            </a:r>
          </a:p>
        </p:txBody>
      </p:sp>
      <p:sp>
        <p:nvSpPr>
          <p:cNvPr id="97" name="Google Shape;97;p16"/>
          <p:cNvSpPr txBox="1"/>
          <p:nvPr/>
        </p:nvSpPr>
        <p:spPr>
          <a:xfrm>
            <a:off x="1450580" y="131892"/>
            <a:ext cx="9418500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rgbClr val="383E91"/>
                </a:solidFill>
                <a:latin typeface="Russo One"/>
                <a:ea typeface="Russo One"/>
                <a:cs typeface="Russo One"/>
                <a:sym typeface="Russo One"/>
              </a:rPr>
              <a:t>Актуальность</a:t>
            </a:r>
            <a:endParaRPr lang="ru-RU" sz="2400" dirty="0">
              <a:solidFill>
                <a:schemeClr val="dk2"/>
              </a:solidFill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38662">
            <a:off x="-3836695" y="1676734"/>
            <a:ext cx="8264665" cy="685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51873" y="-3717929"/>
            <a:ext cx="6993148" cy="807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542292-5DAD-328F-3071-03A3FDDAC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03430" y="1892298"/>
            <a:ext cx="6385893" cy="49657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3DB481-E0C2-F31C-C342-6FB3715C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859" y="1957087"/>
            <a:ext cx="5752160" cy="4314120"/>
          </a:xfrm>
          <a:prstGeom prst="rect">
            <a:avLst/>
          </a:prstGeom>
        </p:spPr>
      </p:pic>
      <p:sp>
        <p:nvSpPr>
          <p:cNvPr id="110" name="Google Shape;110;p17"/>
          <p:cNvSpPr txBox="1"/>
          <p:nvPr/>
        </p:nvSpPr>
        <p:spPr>
          <a:xfrm>
            <a:off x="68366" y="791990"/>
            <a:ext cx="9418500" cy="28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Цель: Создать прототип умного дома на базе </a:t>
            </a:r>
            <a:r>
              <a:rPr lang="ru-RU" sz="1600" dirty="0" err="1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Arduino</a:t>
            </a: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Задачи: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1. Изучить компоненты и возможности </a:t>
            </a:r>
            <a:r>
              <a:rPr lang="ru-RU" sz="1600" dirty="0" err="1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Arduino</a:t>
            </a: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2. Разработать программное обеспечение для управления системой.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3. Реализовать основные функции автоматизации.</a:t>
            </a:r>
          </a:p>
        </p:txBody>
      </p:sp>
      <p:sp>
        <p:nvSpPr>
          <p:cNvPr id="111" name="Google Shape;111;p17"/>
          <p:cNvSpPr txBox="1"/>
          <p:nvPr/>
        </p:nvSpPr>
        <p:spPr>
          <a:xfrm>
            <a:off x="1450580" y="33304"/>
            <a:ext cx="9418500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rgbClr val="383E91"/>
                </a:solidFill>
                <a:latin typeface="Russo One"/>
                <a:ea typeface="Russo One"/>
                <a:cs typeface="Russo One"/>
                <a:sym typeface="Russo One"/>
              </a:rPr>
              <a:t>Цель и задачи</a:t>
            </a:r>
            <a:endParaRPr lang="ru-RU" sz="2400" dirty="0">
              <a:solidFill>
                <a:schemeClr val="dk2"/>
              </a:solidFill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38662">
            <a:off x="-3336169" y="1221954"/>
            <a:ext cx="9408100" cy="79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7267" y="-3754512"/>
            <a:ext cx="8029208" cy="874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657" y="3531599"/>
            <a:ext cx="2970290" cy="28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C5FD33-6023-F91C-3241-51D076A8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3141762"/>
            <a:ext cx="5539782" cy="33281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86AD07-810C-BF1E-7E5E-1472ACF3A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906" y="98593"/>
            <a:ext cx="2818606" cy="2818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4" name="Google Shape;124;p18"/>
          <p:cNvSpPr txBox="1"/>
          <p:nvPr/>
        </p:nvSpPr>
        <p:spPr>
          <a:xfrm>
            <a:off x="228165" y="46499"/>
            <a:ext cx="9418500" cy="28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83E9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1. Изучение компонентов.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83E9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Подключение и настройка датчиков.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83E9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 Написание программы.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83E9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4. Создание корпуса (3D-моделирование и печать).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83E9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5. Тестирование и отладка.</a:t>
            </a:r>
          </a:p>
        </p:txBody>
      </p:sp>
      <p:sp>
        <p:nvSpPr>
          <p:cNvPr id="125" name="Google Shape;125;p18"/>
          <p:cNvSpPr txBox="1"/>
          <p:nvPr/>
        </p:nvSpPr>
        <p:spPr>
          <a:xfrm>
            <a:off x="1387350" y="-80414"/>
            <a:ext cx="9418500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rgbClr val="383E91"/>
                </a:solidFill>
                <a:latin typeface="Russo One"/>
                <a:ea typeface="Russo One"/>
                <a:cs typeface="Russo One"/>
                <a:sym typeface="Russo One"/>
              </a:rPr>
              <a:t>Ход работы</a:t>
            </a:r>
            <a:endParaRPr lang="ru-RU" sz="2400" dirty="0">
              <a:solidFill>
                <a:schemeClr val="dk2"/>
              </a:solidFill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5975750"/>
            <a:ext cx="1226368" cy="3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38662">
            <a:off x="-4023810" y="2262232"/>
            <a:ext cx="8264665" cy="685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43327" y="-3754512"/>
            <a:ext cx="6993148" cy="807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15801" y="4083311"/>
            <a:ext cx="1848649" cy="182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5BE59E-EC29-D30E-96A1-F6B9DB040E6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3302" b="16511"/>
          <a:stretch/>
        </p:blipFill>
        <p:spPr>
          <a:xfrm>
            <a:off x="7164138" y="3228674"/>
            <a:ext cx="3857625" cy="32412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3BABD8-1B8B-232B-A021-0287C90ED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16" y="1722884"/>
            <a:ext cx="5294442" cy="372521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8E1D30-7473-3C5D-6B84-AF6068AEC2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808" t="10140" r="13268" b="13801"/>
          <a:stretch/>
        </p:blipFill>
        <p:spPr>
          <a:xfrm>
            <a:off x="6314541" y="1966061"/>
            <a:ext cx="4849625" cy="32388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9" name="Google Shape;139;p19"/>
          <p:cNvSpPr txBox="1"/>
          <p:nvPr/>
        </p:nvSpPr>
        <p:spPr>
          <a:xfrm>
            <a:off x="1471195" y="736963"/>
            <a:ext cx="9418500" cy="24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Корпус был смоделирован в программе Autodesk Fusion 360 и напечатан на 3D-принтере </a:t>
            </a:r>
            <a:r>
              <a:rPr lang="ru-RU" sz="1600" dirty="0" err="1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Anycubic</a:t>
            </a: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ru-RU" sz="1600" dirty="0" err="1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Kobra</a:t>
            </a: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 2 Neo из PLA-пластика.</a:t>
            </a:r>
          </a:p>
        </p:txBody>
      </p:sp>
      <p:sp>
        <p:nvSpPr>
          <p:cNvPr id="140" name="Google Shape;140;p19"/>
          <p:cNvSpPr txBox="1"/>
          <p:nvPr/>
        </p:nvSpPr>
        <p:spPr>
          <a:xfrm>
            <a:off x="1387544" y="-7018"/>
            <a:ext cx="9418500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rgbClr val="383E91"/>
                </a:solidFill>
                <a:latin typeface="Russo One"/>
                <a:ea typeface="Russo One"/>
                <a:cs typeface="Russo One"/>
                <a:sym typeface="Russo One"/>
              </a:rPr>
              <a:t>Корпус прототипа</a:t>
            </a:r>
            <a:endParaRPr lang="ru-RU" sz="2400" dirty="0">
              <a:solidFill>
                <a:schemeClr val="dk2"/>
              </a:solidFill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5975750"/>
            <a:ext cx="1226368" cy="3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38662">
            <a:off x="-3900284" y="2019093"/>
            <a:ext cx="8264665" cy="685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43327" y="-3754512"/>
            <a:ext cx="6993148" cy="807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868" y="3995199"/>
            <a:ext cx="1848649" cy="182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/>
        </p:nvSpPr>
        <p:spPr>
          <a:xfrm>
            <a:off x="228868" y="1087189"/>
            <a:ext cx="9418500" cy="18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1. Управление доступом через пароль.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2. Автоматическое управление освещением.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3. Реакция на пожар и воду.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4. Управление светодиодной лентой с режимами.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5. Индикация на LCD-дисплее.</a:t>
            </a:r>
          </a:p>
        </p:txBody>
      </p:sp>
      <p:sp>
        <p:nvSpPr>
          <p:cNvPr id="155" name="Google Shape;155;p20"/>
          <p:cNvSpPr txBox="1"/>
          <p:nvPr/>
        </p:nvSpPr>
        <p:spPr>
          <a:xfrm>
            <a:off x="1387350" y="190387"/>
            <a:ext cx="9418500" cy="20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rgbClr val="383E91"/>
                </a:solidFill>
                <a:latin typeface="Russo One"/>
                <a:ea typeface="Russo One"/>
                <a:cs typeface="Russo One"/>
                <a:sym typeface="Russo One"/>
              </a:rPr>
              <a:t>Функции прототипа</a:t>
            </a:r>
            <a:endParaRPr lang="ru-RU" sz="2400" dirty="0">
              <a:solidFill>
                <a:schemeClr val="dk2"/>
              </a:solidFill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5975750"/>
            <a:ext cx="1226368" cy="3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38662">
            <a:off x="-4113793" y="1826845"/>
            <a:ext cx="8264665" cy="685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3327" y="-3754512"/>
            <a:ext cx="6993148" cy="807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868" y="3995199"/>
            <a:ext cx="1848649" cy="182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D72A54-3E68-B124-17C8-ED1C00A69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493" y="3429000"/>
            <a:ext cx="2902713" cy="3169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F8634B-249A-AE9D-BA75-6AC6815D87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3740" y="1231837"/>
            <a:ext cx="4018069" cy="5357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6AA6AE-7A06-907E-2C63-8B5C7DE13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635" y="3057436"/>
            <a:ext cx="4611271" cy="3499574"/>
          </a:xfrm>
          <a:prstGeom prst="rect">
            <a:avLst/>
          </a:prstGeom>
        </p:spPr>
      </p:pic>
      <p:sp>
        <p:nvSpPr>
          <p:cNvPr id="168" name="Google Shape;168;p21"/>
          <p:cNvSpPr txBox="1"/>
          <p:nvPr/>
        </p:nvSpPr>
        <p:spPr>
          <a:xfrm>
            <a:off x="1387350" y="1862412"/>
            <a:ext cx="9418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Созданный прототип продемонстрировал возможности автоматизации процессов в доме с помощью </a:t>
            </a:r>
            <a:r>
              <a:rPr lang="ru-RU" sz="1600" dirty="0" err="1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Arduino</a:t>
            </a: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Проект является отличной основой для дальнейших улучшений и изучения </a:t>
            </a:r>
            <a:r>
              <a:rPr lang="ru-RU" sz="1600" dirty="0" err="1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IoT</a:t>
            </a:r>
            <a:r>
              <a:rPr lang="ru-RU" sz="1600" dirty="0">
                <a:solidFill>
                  <a:srgbClr val="383E9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</a:p>
        </p:txBody>
      </p:sp>
      <p:sp>
        <p:nvSpPr>
          <p:cNvPr id="169" name="Google Shape;169;p21"/>
          <p:cNvSpPr txBox="1"/>
          <p:nvPr/>
        </p:nvSpPr>
        <p:spPr>
          <a:xfrm>
            <a:off x="1387350" y="144281"/>
            <a:ext cx="9418500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383E91"/>
                </a:solidFill>
                <a:latin typeface="Russo One"/>
                <a:ea typeface="Russo One"/>
                <a:cs typeface="Russo One"/>
                <a:sym typeface="Russo One"/>
              </a:rPr>
              <a:t>Вывод</a:t>
            </a:r>
            <a:endParaRPr lang="ru-RU" sz="3600" dirty="0">
              <a:solidFill>
                <a:schemeClr val="dk2"/>
              </a:solidFill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5975750"/>
            <a:ext cx="1226368" cy="3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38662">
            <a:off x="-3942983" y="882623"/>
            <a:ext cx="10290071" cy="825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3981" y="-3754512"/>
            <a:ext cx="8362494" cy="874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868" y="3429000"/>
            <a:ext cx="2702339" cy="23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/>
        </p:nvSpPr>
        <p:spPr>
          <a:xfrm>
            <a:off x="1187002" y="1272805"/>
            <a:ext cx="9418500" cy="276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8000" dirty="0">
                <a:solidFill>
                  <a:srgbClr val="383E91"/>
                </a:solidFill>
                <a:latin typeface="Russo One"/>
                <a:ea typeface="Russo One"/>
                <a:cs typeface="Russo One"/>
                <a:sym typeface="Russo One"/>
              </a:rPr>
              <a:t>Спасибо за </a:t>
            </a: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8000" dirty="0">
                <a:solidFill>
                  <a:srgbClr val="383E91"/>
                </a:solidFill>
                <a:latin typeface="Russo One"/>
                <a:ea typeface="Russo One"/>
                <a:cs typeface="Russo One"/>
                <a:sym typeface="Russo One"/>
              </a:rPr>
              <a:t>внимание!</a:t>
            </a:r>
            <a:endParaRPr sz="8000" dirty="0">
              <a:solidFill>
                <a:srgbClr val="383E9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 dirty="0">
              <a:solidFill>
                <a:schemeClr val="dk2"/>
              </a:solidFill>
            </a:endParaRPr>
          </a:p>
        </p:txBody>
      </p:sp>
      <p:pic>
        <p:nvPicPr>
          <p:cNvPr id="231" name="Google Shape;2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38662">
            <a:off x="-2161516" y="1657276"/>
            <a:ext cx="8264665" cy="685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0302" y="-3772437"/>
            <a:ext cx="6993148" cy="807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00">
            <a:off x="-791791" y="377244"/>
            <a:ext cx="3423424" cy="3328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30356" y="3503776"/>
            <a:ext cx="3811438" cy="304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214</Words>
  <Application>Microsoft Office PowerPoint</Application>
  <PresentationFormat>Произвольный</PresentationFormat>
  <Paragraphs>35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Russo One</vt:lpstr>
      <vt:lpstr>Tahoma</vt:lpstr>
      <vt:lpstr>Arial</vt:lpstr>
      <vt:lpstr>Montserrat Medium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 Андросов</dc:creator>
  <cp:lastModifiedBy>Павел Андросов</cp:lastModifiedBy>
  <cp:revision>4</cp:revision>
  <dcterms:modified xsi:type="dcterms:W3CDTF">2024-12-11T22:10:53Z</dcterms:modified>
</cp:coreProperties>
</file>